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D70790B-F082-4C27-8B99-FD0812BC7E0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3CFDC25-B9AA-425D-88A1-08A0D967982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790B-F082-4C27-8B99-FD0812BC7E0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FDC25-B9AA-425D-88A1-08A0D96798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790B-F082-4C27-8B99-FD0812BC7E0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FDC25-B9AA-425D-88A1-08A0D96798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70790B-F082-4C27-8B99-FD0812BC7E0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3CFDC25-B9AA-425D-88A1-08A0D967982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D70790B-F082-4C27-8B99-FD0812BC7E0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3CFDC25-B9AA-425D-88A1-08A0D967982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790B-F082-4C27-8B99-FD0812BC7E0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FDC25-B9AA-425D-88A1-08A0D967982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790B-F082-4C27-8B99-FD0812BC7E0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FDC25-B9AA-425D-88A1-08A0D967982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70790B-F082-4C27-8B99-FD0812BC7E0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CFDC25-B9AA-425D-88A1-08A0D967982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790B-F082-4C27-8B99-FD0812BC7E0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FDC25-B9AA-425D-88A1-08A0D96798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70790B-F082-4C27-8B99-FD0812BC7E0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3CFDC25-B9AA-425D-88A1-08A0D967982D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70790B-F082-4C27-8B99-FD0812BC7E0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CFDC25-B9AA-425D-88A1-08A0D967982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D70790B-F082-4C27-8B99-FD0812BC7E0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3CFDC25-B9AA-425D-88A1-08A0D967982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143000"/>
            <a:ext cx="8077200" cy="1219200"/>
          </a:xfrm>
        </p:spPr>
        <p:txBody>
          <a:bodyPr>
            <a:normAutofit fontScale="90000"/>
          </a:bodyPr>
          <a:lstStyle/>
          <a:p>
            <a:b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4900" dirty="0"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b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066800"/>
            <a:ext cx="8686800" cy="4038600"/>
          </a:xfrm>
        </p:spPr>
        <p:txBody>
          <a:bodyPr>
            <a:normAutofit fontScale="85000" lnSpcReduction="20000"/>
          </a:bodyPr>
          <a:lstStyle/>
          <a:p>
            <a:endParaRPr lang="en-US" sz="3600" b="1" dirty="0">
              <a:solidFill>
                <a:schemeClr val="tx2">
                  <a:lumMod val="75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pPr algn="ctr"/>
            <a:r>
              <a:rPr lang="en-US" sz="5200" u="sng" cap="small" dirty="0" err="1">
                <a:solidFill>
                  <a:srgbClr val="575F6D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trường</a:t>
            </a:r>
            <a:r>
              <a:rPr lang="en-US" sz="5200" u="sng" cap="small" dirty="0">
                <a:solidFill>
                  <a:srgbClr val="575F6D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5200" u="sng" cap="small" dirty="0" err="1">
                <a:solidFill>
                  <a:srgbClr val="575F6D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tiểu</a:t>
            </a:r>
            <a:r>
              <a:rPr lang="en-US" sz="5200" u="sng" cap="small" dirty="0">
                <a:solidFill>
                  <a:srgbClr val="575F6D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5200" u="sng" cap="small" dirty="0" err="1">
                <a:solidFill>
                  <a:srgbClr val="575F6D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học</a:t>
            </a:r>
            <a:r>
              <a:rPr lang="en-US" sz="5200" u="sng" cap="small" dirty="0">
                <a:solidFill>
                  <a:srgbClr val="575F6D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5200" u="sng" cap="small" dirty="0" err="1">
                <a:solidFill>
                  <a:srgbClr val="575F6D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doi</a:t>
            </a:r>
            <a:r>
              <a:rPr lang="en-US" sz="5200" u="sng" cap="small" dirty="0">
                <a:solidFill>
                  <a:srgbClr val="575F6D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5200" u="sng" cap="small" dirty="0" err="1">
                <a:solidFill>
                  <a:srgbClr val="575F6D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lầu</a:t>
            </a:r>
            <a:endParaRPr lang="en-US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uần 5</a:t>
            </a:r>
            <a:endParaRPr lang="en-US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br>
              <a:rPr lang="vi-VN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iếng 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vi-VN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iệt ( tiết 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 5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vội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endParaRPr lang="en-US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Thúy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141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1048">
        <p:dissolve/>
      </p:transition>
    </mc:Choice>
    <mc:Fallback xmlns="">
      <p:transition spd="slow" advTm="1048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dirty="0" err="1"/>
              <a:t>Mục</a:t>
            </a:r>
            <a:r>
              <a:rPr lang="en-US" sz="3600" dirty="0"/>
              <a:t> </a:t>
            </a:r>
            <a:r>
              <a:rPr lang="en-US" sz="3600" dirty="0" err="1"/>
              <a:t>tiêu</a:t>
            </a:r>
            <a:r>
              <a:rPr lang="en-US" sz="3600" dirty="0"/>
              <a:t>:</a:t>
            </a:r>
            <a:br>
              <a:rPr lang="en-US" sz="3600" dirty="0"/>
            </a:br>
            <a:r>
              <a:rPr lang="en-US" sz="3600" dirty="0" err="1"/>
              <a:t>Đọc</a:t>
            </a:r>
            <a:r>
              <a:rPr lang="en-US" sz="3600" dirty="0"/>
              <a:t> </a:t>
            </a:r>
            <a:r>
              <a:rPr lang="en-US" sz="3600" dirty="0" err="1"/>
              <a:t>hiểu</a:t>
            </a:r>
            <a:r>
              <a:rPr lang="en-US" sz="3600" dirty="0"/>
              <a:t> </a:t>
            </a:r>
            <a:r>
              <a:rPr lang="en-US" sz="3600" dirty="0" err="1"/>
              <a:t>bài</a:t>
            </a:r>
            <a:r>
              <a:rPr lang="en-US" sz="3600" dirty="0"/>
              <a:t> </a:t>
            </a:r>
            <a:r>
              <a:rPr lang="en-US" sz="3600" dirty="0" err="1"/>
              <a:t>gà</a:t>
            </a:r>
            <a:r>
              <a:rPr lang="en-US" sz="3600" dirty="0"/>
              <a:t> </a:t>
            </a:r>
            <a:r>
              <a:rPr lang="en-US" sz="3600" dirty="0" err="1"/>
              <a:t>trống</a:t>
            </a:r>
            <a:r>
              <a:rPr lang="en-US" sz="3600" dirty="0"/>
              <a:t> </a:t>
            </a:r>
            <a:r>
              <a:rPr lang="en-US" sz="3600" dirty="0" err="1"/>
              <a:t>và</a:t>
            </a:r>
            <a:r>
              <a:rPr lang="en-US" sz="3600" dirty="0"/>
              <a:t> </a:t>
            </a:r>
            <a:r>
              <a:rPr lang="en-US" sz="3600" dirty="0" err="1"/>
              <a:t>cáo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51816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u="sng" dirty="0"/>
          </a:p>
          <a:p>
            <a:pPr marL="457200" indent="-457200" algn="ctr">
              <a:buAutoNum type="arabicPeriod"/>
            </a:pPr>
            <a:r>
              <a:rPr lang="en-US" u="sng" dirty="0" err="1"/>
              <a:t>Nghe</a:t>
            </a:r>
            <a:r>
              <a:rPr lang="en-US" u="sng" dirty="0"/>
              <a:t> </a:t>
            </a:r>
            <a:r>
              <a:rPr lang="en-US" u="sng" dirty="0" err="1"/>
              <a:t>thầy</a:t>
            </a:r>
            <a:r>
              <a:rPr lang="en-US" u="sng" dirty="0"/>
              <a:t> </a:t>
            </a:r>
            <a:r>
              <a:rPr lang="en-US" u="sng" dirty="0" err="1"/>
              <a:t>cô</a:t>
            </a:r>
            <a:r>
              <a:rPr lang="en-US" u="sng" dirty="0"/>
              <a:t>( </a:t>
            </a:r>
            <a:r>
              <a:rPr lang="en-US" u="sng" dirty="0" err="1"/>
              <a:t>hoặc</a:t>
            </a:r>
            <a:r>
              <a:rPr lang="en-US" u="sng" dirty="0"/>
              <a:t> </a:t>
            </a:r>
            <a:r>
              <a:rPr lang="en-US" u="sng" dirty="0" err="1"/>
              <a:t>bạn</a:t>
            </a:r>
            <a:r>
              <a:rPr lang="en-US" u="sng" dirty="0"/>
              <a:t>) </a:t>
            </a:r>
            <a:r>
              <a:rPr lang="en-US" u="sng" dirty="0" err="1"/>
              <a:t>đọc</a:t>
            </a:r>
            <a:r>
              <a:rPr lang="en-US" u="sng" dirty="0"/>
              <a:t> </a:t>
            </a:r>
            <a:r>
              <a:rPr lang="en-US" u="sng" dirty="0" err="1"/>
              <a:t>bài</a:t>
            </a:r>
            <a:r>
              <a:rPr lang="en-US" u="sng" dirty="0"/>
              <a:t> </a:t>
            </a:r>
            <a:r>
              <a:rPr lang="en-US" u="sng" dirty="0" err="1"/>
              <a:t>thơ</a:t>
            </a:r>
            <a:r>
              <a:rPr lang="en-US" u="sng" dirty="0"/>
              <a:t> </a:t>
            </a:r>
            <a:r>
              <a:rPr lang="en-US" u="sng" dirty="0" err="1"/>
              <a:t>sau</a:t>
            </a:r>
            <a:r>
              <a:rPr lang="en-US" u="sng" dirty="0"/>
              <a:t>:</a:t>
            </a:r>
          </a:p>
          <a:p>
            <a:pPr marL="0" indent="0" algn="ctr">
              <a:buNone/>
            </a:pPr>
            <a:r>
              <a:rPr lang="en-US" u="sng" dirty="0"/>
              <a:t>“</a:t>
            </a:r>
            <a:r>
              <a:rPr lang="en-US" u="sng" dirty="0" err="1"/>
              <a:t>Gà</a:t>
            </a:r>
            <a:r>
              <a:rPr lang="en-US" u="sng" dirty="0"/>
              <a:t> </a:t>
            </a:r>
            <a:r>
              <a:rPr lang="en-US" u="sng" dirty="0" err="1"/>
              <a:t>trống</a:t>
            </a:r>
            <a:r>
              <a:rPr lang="en-US" u="sng" dirty="0"/>
              <a:t> </a:t>
            </a:r>
            <a:r>
              <a:rPr lang="en-US" u="sng" dirty="0" err="1"/>
              <a:t>và</a:t>
            </a:r>
            <a:r>
              <a:rPr lang="en-US" u="sng" dirty="0"/>
              <a:t> </a:t>
            </a:r>
            <a:r>
              <a:rPr lang="en-US" u="sng" dirty="0" err="1"/>
              <a:t>Cáo</a:t>
            </a:r>
            <a:r>
              <a:rPr lang="en-US" u="sng" dirty="0"/>
              <a:t>”</a:t>
            </a:r>
            <a:endParaRPr lang="vi-VN" u="sng" dirty="0"/>
          </a:p>
          <a:p>
            <a:pPr marL="0" indent="0" algn="ctr">
              <a:buNone/>
            </a:pPr>
            <a:endParaRPr lang="vi-VN" u="sng" dirty="0"/>
          </a:p>
          <a:p>
            <a:pPr marL="0" indent="0" algn="ctr">
              <a:buNone/>
            </a:pPr>
            <a:endParaRPr lang="en-US" u="sng" dirty="0"/>
          </a:p>
        </p:txBody>
      </p:sp>
      <p:sp>
        <p:nvSpPr>
          <p:cNvPr id="6" name="Rectangle 5"/>
          <p:cNvSpPr/>
          <p:nvPr/>
        </p:nvSpPr>
        <p:spPr>
          <a:xfrm>
            <a:off x="2286000" y="1752600"/>
            <a:ext cx="44958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bản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39B4F46-655C-4C30-BCA9-854C44CBD0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657600"/>
            <a:ext cx="4800600" cy="2758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365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endParaRPr lang="en-US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Thay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 </a:t>
            </a:r>
            <a:r>
              <a:rPr lang="en-US" dirty="0" err="1"/>
              <a:t>đọc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ngữ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nghĩa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- </a:t>
            </a:r>
            <a:r>
              <a:rPr lang="en-US" dirty="0" err="1"/>
              <a:t>Đon</a:t>
            </a:r>
            <a:r>
              <a:rPr lang="en-US" dirty="0"/>
              <a:t> </a:t>
            </a:r>
            <a:r>
              <a:rPr lang="en-US" dirty="0" err="1"/>
              <a:t>đả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- </a:t>
            </a:r>
            <a:r>
              <a:rPr lang="en-US" dirty="0" err="1"/>
              <a:t>Dụ</a:t>
            </a:r>
            <a:r>
              <a:rPr lang="en-US" dirty="0"/>
              <a:t> ( </a:t>
            </a:r>
            <a:r>
              <a:rPr lang="en-US" dirty="0" err="1"/>
              <a:t>dụ</a:t>
            </a:r>
            <a:r>
              <a:rPr lang="en-US" dirty="0"/>
              <a:t> </a:t>
            </a:r>
            <a:r>
              <a:rPr lang="en-US" dirty="0" err="1"/>
              <a:t>dỗ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- </a:t>
            </a:r>
            <a:r>
              <a:rPr lang="en-US" dirty="0" err="1"/>
              <a:t>hồn</a:t>
            </a:r>
            <a:r>
              <a:rPr lang="en-US" dirty="0"/>
              <a:t> </a:t>
            </a:r>
            <a:r>
              <a:rPr lang="en-US" dirty="0" err="1"/>
              <a:t>lạc</a:t>
            </a:r>
            <a:r>
              <a:rPr lang="en-US" dirty="0"/>
              <a:t> </a:t>
            </a:r>
            <a:r>
              <a:rPr lang="en-US" dirty="0" err="1"/>
              <a:t>phách</a:t>
            </a:r>
            <a:r>
              <a:rPr lang="en-US" dirty="0"/>
              <a:t> bay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*NHIỆM VỤ 3:</a:t>
            </a:r>
          </a:p>
          <a:p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đọc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4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b="1" u="sng" dirty="0">
                <a:solidFill>
                  <a:srgbClr val="FF0000"/>
                </a:solidFill>
              </a:rPr>
              <a:t>*</a:t>
            </a:r>
            <a:r>
              <a:rPr lang="en-US" b="1" u="sng" dirty="0" err="1">
                <a:solidFill>
                  <a:srgbClr val="FF0000"/>
                </a:solidFill>
              </a:rPr>
              <a:t>Nhiệm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vụ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vi-VN" b="1" u="sng" dirty="0">
                <a:solidFill>
                  <a:srgbClr val="FF0000"/>
                </a:solidFill>
              </a:rPr>
              <a:t>4</a:t>
            </a:r>
            <a:r>
              <a:rPr lang="en-US" b="1" u="sng" dirty="0">
                <a:solidFill>
                  <a:srgbClr val="FF0000"/>
                </a:solidFill>
              </a:rPr>
              <a:t>:</a:t>
            </a:r>
            <a:r>
              <a:rPr lang="vi-VN" b="1" u="sng" dirty="0">
                <a:solidFill>
                  <a:srgbClr val="FF0000"/>
                </a:solidFill>
              </a:rPr>
              <a:t> </a:t>
            </a:r>
            <a:br>
              <a:rPr lang="en-US" b="1" u="sng" dirty="0">
                <a:solidFill>
                  <a:srgbClr val="FF0000"/>
                </a:solidFill>
              </a:rPr>
            </a:br>
            <a:r>
              <a:rPr lang="vi-VN" sz="2400" b="1" dirty="0"/>
              <a:t>Thảo luận để trả lời câu hỏi: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dirty="0"/>
              <a:t>(1) Cáo đã làm gì để dụ Gà Trống xuống đất? (Đọc đoạn 1)</a:t>
            </a:r>
          </a:p>
          <a:p>
            <a:pPr marL="0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vi-VN" dirty="0"/>
              <a:t>Để dụ Gà xuống đất, Cáo đã loan tin rằng muông thú đã kết thân, không kể mạnh yếu. Mời Gà xuống để Cáo tỏ tình cảm thân thiện.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72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467600" cy="731838"/>
          </a:xfrm>
        </p:spPr>
        <p:txBody>
          <a:bodyPr>
            <a:normAutofit fontScale="90000"/>
          </a:bodyPr>
          <a:lstStyle/>
          <a:p>
            <a:pPr lvl="0">
              <a:spcBef>
                <a:spcPts val="600"/>
              </a:spcBef>
            </a:pPr>
            <a:br>
              <a:rPr lang="en-US" sz="2400" cap="none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en-US" sz="2400" cap="none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en-US" sz="2400" cap="none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en-US" sz="2400" cap="none" dirty="0">
                <a:solidFill>
                  <a:prstClr val="black"/>
                </a:solidFill>
                <a:ea typeface="+mn-ea"/>
                <a:cs typeface="+mn-cs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dirty="0">
                <a:solidFill>
                  <a:prstClr val="black"/>
                </a:solidFill>
              </a:rPr>
              <a:t>(2) Vì sao Gà không nghe lời Cáo?</a:t>
            </a:r>
            <a:br>
              <a:rPr lang="vi-VN" dirty="0">
                <a:solidFill>
                  <a:prstClr val="black"/>
                </a:solidFill>
              </a:rPr>
            </a:br>
            <a:endParaRPr lang="en-US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r>
              <a:rPr lang="vi-VN" dirty="0"/>
              <a:t> Gà không nghe lời Cáo vì Gà tinh nhanh, lõi đời và biết đó là những lời dốì trá, xảo quyệt của Cáo hòng dụ Gà xuống để ăn thịt.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08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dirty="0"/>
              <a:t>(3) Gà tung tin cặp chó săn đang tìm đến để làm gì?</a:t>
            </a:r>
          </a:p>
          <a:p>
            <a:pPr marL="0" indent="0">
              <a:buNone/>
            </a:pPr>
            <a:r>
              <a:rPr lang="vi-VN" dirty="0"/>
              <a:t>a. Để Cáo cùng chó săn đi báo tin vui.</a:t>
            </a:r>
          </a:p>
          <a:p>
            <a:pPr marL="0" indent="0">
              <a:buNone/>
            </a:pPr>
            <a:r>
              <a:rPr lang="vi-VN" dirty="0"/>
              <a:t>b. Để Cáo sợ, bỏ chạy sẽ lộ mưu gian.</a:t>
            </a:r>
          </a:p>
          <a:p>
            <a:pPr marL="0" indent="0">
              <a:buNone/>
            </a:pPr>
            <a:r>
              <a:rPr lang="vi-VN" dirty="0"/>
              <a:t>c. Để cả Cáo, Gà Trống và chó săn cùng đi báo tin vui.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2895600"/>
            <a:ext cx="4419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5680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dirty="0"/>
              <a:t>(4) Theo em, tác giả viết bài thơ này nhằm mục đích gì?</a:t>
            </a:r>
          </a:p>
          <a:p>
            <a:pPr marL="0" indent="0">
              <a:buNone/>
            </a:pPr>
            <a:r>
              <a:rPr lang="vi-VN" dirty="0"/>
              <a:t>a. Kể chuyện Cáo gian ngoan mắc mưu Gà Trống.</a:t>
            </a:r>
          </a:p>
          <a:p>
            <a:pPr marL="0" indent="0">
              <a:buNone/>
            </a:pPr>
            <a:r>
              <a:rPr lang="vi-VN" dirty="0"/>
              <a:t>b. Kể chuyện Gà Trống đã làm Cáo sợ mất vía.</a:t>
            </a:r>
          </a:p>
          <a:p>
            <a:pPr marL="0" indent="0">
              <a:buNone/>
            </a:pPr>
            <a:r>
              <a:rPr lang="vi-VN" dirty="0"/>
              <a:t>c. Khuyên người ta đừng vội tin những lời ngọt ngào.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3352800"/>
            <a:ext cx="6400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118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7467600" cy="5635752"/>
          </a:xfrm>
        </p:spPr>
        <p:txBody>
          <a:bodyPr/>
          <a:lstStyle/>
          <a:p>
            <a:pPr marL="0" indent="0">
              <a:buNone/>
            </a:pP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</a:t>
            </a:r>
          </a:p>
          <a:p>
            <a:pPr marL="457200" indent="-457200">
              <a:buAutoNum type="alphaLcParenR"/>
            </a:pPr>
            <a:r>
              <a:rPr lang="en-US" dirty="0" err="1"/>
              <a:t>đọc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vai</a:t>
            </a:r>
            <a:r>
              <a:rPr lang="en-US" dirty="0"/>
              <a:t> </a:t>
            </a:r>
          </a:p>
          <a:p>
            <a:pPr marL="457200" indent="-457200">
              <a:buAutoNum type="alphaLcParenR"/>
            </a:pPr>
            <a:endParaRPr lang="en-US" dirty="0"/>
          </a:p>
          <a:p>
            <a:pPr marL="457200" indent="-457200">
              <a:buAutoNum type="alphaLcParenR"/>
            </a:pPr>
            <a:endParaRPr lang="en-US" dirty="0"/>
          </a:p>
          <a:p>
            <a:pPr marL="457200" indent="-457200">
              <a:buAutoNum type="alphaLcParenR"/>
            </a:pP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en-US" dirty="0"/>
              <a:t> </a:t>
            </a:r>
            <a:r>
              <a:rPr lang="en-US" dirty="0" err="1"/>
              <a:t>thơ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en-US" dirty="0"/>
              <a:t> </a:t>
            </a:r>
            <a:r>
              <a:rPr lang="en-US" dirty="0" err="1"/>
              <a:t>cuối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13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94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2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306</TotalTime>
  <Words>366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Century Schoolbook</vt:lpstr>
      <vt:lpstr>Segoe UI Semibold</vt:lpstr>
      <vt:lpstr>Times New Roman</vt:lpstr>
      <vt:lpstr>Wingdings</vt:lpstr>
      <vt:lpstr>Wingdings 2</vt:lpstr>
      <vt:lpstr>Oriel</vt:lpstr>
      <vt:lpstr>        </vt:lpstr>
      <vt:lpstr>Mục tiêu: Đọc hiểu bài gà trống và cáo</vt:lpstr>
      <vt:lpstr>*Nhiệm vụ 2: </vt:lpstr>
      <vt:lpstr>*Nhiệm vụ 4:  Thảo luận để trả lời câu hỏi:</vt:lpstr>
      <vt:lpstr>  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doi lầu</dc:title>
  <dc:creator>DELL</dc:creator>
  <cp:lastModifiedBy>VO THANG</cp:lastModifiedBy>
  <cp:revision>9</cp:revision>
  <dcterms:created xsi:type="dcterms:W3CDTF">2021-09-10T14:11:05Z</dcterms:created>
  <dcterms:modified xsi:type="dcterms:W3CDTF">2021-09-15T15:10:15Z</dcterms:modified>
</cp:coreProperties>
</file>